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74" r:id="rId5"/>
    <p:sldId id="275" r:id="rId6"/>
    <p:sldId id="262" r:id="rId7"/>
    <p:sldId id="261" r:id="rId8"/>
    <p:sldId id="276" r:id="rId9"/>
    <p:sldId id="277" r:id="rId10"/>
    <p:sldId id="278" r:id="rId11"/>
    <p:sldId id="257" r:id="rId12"/>
    <p:sldId id="280" r:id="rId13"/>
    <p:sldId id="264" r:id="rId14"/>
    <p:sldId id="266" r:id="rId15"/>
    <p:sldId id="265" r:id="rId16"/>
    <p:sldId id="267" r:id="rId17"/>
    <p:sldId id="268" r:id="rId18"/>
    <p:sldId id="271" r:id="rId19"/>
    <p:sldId id="269" r:id="rId20"/>
    <p:sldId id="281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27232" cy="27363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Особенный ребенок. Инклюзивное образование – равный доступ к качественному образованию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7772400" cy="914400"/>
          </a:xfrm>
        </p:spPr>
        <p:txBody>
          <a:bodyPr/>
          <a:lstStyle/>
          <a:p>
            <a:r>
              <a:rPr lang="ru-RU" dirty="0" smtClean="0"/>
              <a:t>Педагог-психолог </a:t>
            </a:r>
          </a:p>
          <a:p>
            <a:r>
              <a:rPr lang="ru-RU" dirty="0" smtClean="0"/>
              <a:t>Баламутова О.Б.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11836"/>
            <a:ext cx="3068472" cy="2202679"/>
          </a:xfrm>
          <a:prstGeom prst="rect">
            <a:avLst/>
          </a:prstGeom>
          <a:ln w="28575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316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949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Ребенок с особенностями развития прежде всего ребенок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6048672" cy="4554832"/>
          </a:xfrm>
        </p:spPr>
        <p:txBody>
          <a:bodyPr>
            <a:normAutofit fontScale="92500"/>
          </a:bodyPr>
          <a:lstStyle/>
          <a:p>
            <a:r>
              <a:rPr lang="ru-RU" dirty="0"/>
              <a:t>Рост численности детей с ограниченными возможностями здоровья в России, изменение отношения к детям-инвалидам в </a:t>
            </a:r>
            <a:r>
              <a:rPr lang="ru-RU" dirty="0" smtClean="0"/>
              <a:t>мире </a:t>
            </a:r>
            <a:r>
              <a:rPr lang="ru-RU" b="1" dirty="0" smtClean="0">
                <a:solidFill>
                  <a:srgbClr val="C00000"/>
                </a:solidFill>
              </a:rPr>
              <a:t>мотивируют </a:t>
            </a:r>
            <a:r>
              <a:rPr lang="ru-RU" dirty="0" smtClean="0">
                <a:solidFill>
                  <a:srgbClr val="C00000"/>
                </a:solidFill>
              </a:rPr>
              <a:t>государство и общество</a:t>
            </a:r>
            <a:r>
              <a:rPr lang="ru-RU" dirty="0" smtClean="0"/>
              <a:t>, </a:t>
            </a:r>
            <a:r>
              <a:rPr lang="ru-RU" b="1" dirty="0" smtClean="0"/>
              <a:t>создавать </a:t>
            </a:r>
            <a:r>
              <a:rPr lang="ru-RU" b="1" dirty="0"/>
              <a:t>для них </a:t>
            </a:r>
            <a:r>
              <a:rPr lang="ru-RU" b="1" dirty="0" smtClean="0"/>
              <a:t>безбарьерную среду жизнедеятельности и благоприятные формы адаптации </a:t>
            </a:r>
            <a:r>
              <a:rPr lang="ru-RU" b="1" dirty="0"/>
              <a:t>в </a:t>
            </a:r>
            <a:r>
              <a:rPr lang="ru-RU" b="1" dirty="0" smtClean="0"/>
              <a:t>обществе</a:t>
            </a:r>
            <a:endParaRPr lang="ru-RU" b="1" dirty="0"/>
          </a:p>
          <a:p>
            <a:endParaRPr lang="ru-RU" dirty="0"/>
          </a:p>
        </p:txBody>
      </p:sp>
      <p:pic>
        <p:nvPicPr>
          <p:cNvPr id="6148" name="Picture 4" descr="Картинки по запросу дети инвалиды, плак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2873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7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2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53744"/>
            <a:ext cx="8183880" cy="10515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Инклюзивное образование -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</a:t>
            </a:r>
            <a:r>
              <a:rPr lang="ru-RU" dirty="0" smtClean="0"/>
              <a:t>то такой процесс обучения и воспитания, при котором </a:t>
            </a:r>
            <a:r>
              <a:rPr lang="ru-RU" b="1" dirty="0" smtClean="0"/>
              <a:t>все дети</a:t>
            </a:r>
            <a:r>
              <a:rPr lang="ru-RU" dirty="0" smtClean="0"/>
              <a:t>, в независимости от их физических, психических, интеллектуальных и иных особенностей, </a:t>
            </a:r>
            <a:r>
              <a:rPr lang="ru-RU" b="1" dirty="0" smtClean="0"/>
              <a:t>включены в общую систему образования </a:t>
            </a:r>
            <a:r>
              <a:rPr lang="ru-RU" dirty="0" smtClean="0"/>
              <a:t>и обучаются со своими сверстниками без инвалидности в одних и тех же общеобразовательных учреждениях, которые учитывают их особые образовательные потребности и оказывают необходимую специальную поддержку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24017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2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dn2.slideonline.com/upload/pres/f1589ab9dcc92caa07615f41f679b02feab4d64a/slide-big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600" cy="69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cdn3.slideonline.com/upload/pres/f1589ab9dcc92caa07615f41f679b02feab4d64a/slide-big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cdn2.slideonline.com/upload/pres/f1589ab9dcc92caa07615f41f679b02feab4d64a/slide-big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cdn.slideonline.com/upload/pres/f1589ab9dcc92caa07615f41f679b02feab4d64a/slide-big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cdn4.slideonline.com/upload/pres/f1589ab9dcc92caa07615f41f679b02feab4d64a/slide-big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cdn.slideonline.com/upload/pres/f1589ab9dcc92caa07615f41f679b02feab4d64a/slide-big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cdn4.slideonline.com/upload/pres/f1589ab9dcc92caa07615f41f679b02feab4d64a/slide-big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183880" cy="1051560"/>
          </a:xfrm>
        </p:spPr>
        <p:txBody>
          <a:bodyPr/>
          <a:lstStyle/>
          <a:p>
            <a:r>
              <a:rPr lang="ru-RU" dirty="0" smtClean="0"/>
              <a:t>Дети с инвалидностью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6408712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b="1" dirty="0" smtClean="0"/>
              <a:t>лица до 18 лет </a:t>
            </a:r>
            <a:r>
              <a:rPr lang="ru-RU" dirty="0" smtClean="0"/>
              <a:t>с устойчивыми физическими, психическими, интеллектуальными и сенсорными нарушениями, которые при взаимодействии с различными барьерами могут мешать их полному и эффективному участию в жизни общества наравне с другими </a:t>
            </a:r>
            <a:r>
              <a:rPr lang="ru-RU" i="1" dirty="0" smtClean="0"/>
              <a:t>(конвенция ООН о правах инвалидов)</a:t>
            </a:r>
            <a:endParaRPr lang="ru-RU" i="1" dirty="0"/>
          </a:p>
        </p:txBody>
      </p:sp>
      <p:pic>
        <p:nvPicPr>
          <p:cNvPr id="1026" name="Picture 2" descr="Картинки по запросу дети инвалиды рису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2" y="665559"/>
            <a:ext cx="2532406" cy="14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1728192" cy="15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31328" y="6093296"/>
            <a:ext cx="8183880" cy="4206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 презентации использованы материалы ГБУ ОО «Крымского республиканского це</a:t>
            </a:r>
            <a:r>
              <a:rPr lang="ru-RU" b="1" dirty="0"/>
              <a:t>н</a:t>
            </a:r>
            <a:r>
              <a:rPr lang="ru-RU" b="1" dirty="0" smtClean="0"/>
              <a:t>тра психолого-педагогического и медико-социального сопровождения»</a:t>
            </a:r>
          </a:p>
          <a:p>
            <a:r>
              <a:rPr lang="ru-RU" b="1" dirty="0" smtClean="0"/>
              <a:t>065.</a:t>
            </a:r>
            <a:r>
              <a:rPr lang="en-US" b="1" dirty="0" smtClean="0"/>
              <a:t>crimea@edu.ru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0" y="420624"/>
            <a:ext cx="8500456" cy="5567478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0" y="0"/>
            <a:ext cx="9612560" cy="420624"/>
          </a:xfrm>
          <a:prstGeom prst="rect">
            <a:avLst/>
          </a:prstGeom>
        </p:spPr>
        <p:txBody>
          <a:bodyPr vert="horz" lIns="118872" tIns="0" anchor="t">
            <a:noAutofit/>
          </a:bodyPr>
          <a:lstStyle>
            <a:lvl1pPr marL="0" marR="36576" indent="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 kumimoji="0" sz="1800" b="0" kern="1200">
                <a:solidFill>
                  <a:schemeClr val="accent1">
                    <a:shade val="50000"/>
                    <a:satMod val="11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600" b="1" i="1" smtClean="0">
                <a:latin typeface="Arial" panose="020B0604020202020204" pitchFamily="34" charset="0"/>
                <a:cs typeface="Arial" panose="020B0604020202020204" pitchFamily="34" charset="0"/>
              </a:rPr>
              <a:t>Подари будущее детям с особыми потребностями…</a:t>
            </a: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4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9" y="620688"/>
            <a:ext cx="9144001" cy="6408712"/>
          </a:xfrm>
          <a:prstGeom prst="rect">
            <a:avLst/>
          </a:prstGeom>
        </p:spPr>
      </p:pic>
      <p:pic>
        <p:nvPicPr>
          <p:cNvPr id="5" name="Picture 2" descr="http://cdn2.slideonline.com/upload/pres/f1589ab9dcc92caa07615f41f679b02feab4d64a/slide-big-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99"/>
          <a:stretch/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3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96944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с ограниченными возможностями здоровья (ОВЗ)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496944" cy="30426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</a:t>
            </a:r>
            <a:r>
              <a:rPr lang="ru-RU" b="1" dirty="0"/>
              <a:t>дети-инвалиды, либо другие дети </a:t>
            </a:r>
            <a:r>
              <a:rPr lang="ru-RU" dirty="0"/>
              <a:t>в возрасте от 0 до 18 лет, не признанные в установленном порядке детьми-инвалидами, но </a:t>
            </a:r>
            <a:r>
              <a:rPr lang="ru-RU" b="1" dirty="0"/>
              <a:t>имеющие временные или постоянные отклонения в физическом и (или) психическом развитии</a:t>
            </a:r>
            <a:r>
              <a:rPr lang="ru-RU" dirty="0"/>
              <a:t> и нуждающиеся в создании специальных условий обучения и </a:t>
            </a:r>
            <a:r>
              <a:rPr lang="ru-RU" dirty="0" smtClean="0"/>
              <a:t>воспитания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Картинки по запросу счастливые дети инвал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42" y="4115235"/>
            <a:ext cx="2520721" cy="15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счастливые дети инвали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07871"/>
            <a:ext cx="2170212" cy="13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счастливые дети инвали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6714"/>
            <a:ext cx="2880320" cy="16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83480"/>
            <a:ext cx="8496944" cy="105156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Статистика Минздрава РФ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496944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Детей-инвалидов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в 2014 год - </a:t>
            </a:r>
            <a:r>
              <a:rPr lang="ru-RU" b="1" dirty="0" smtClean="0">
                <a:solidFill>
                  <a:srgbClr val="C00000"/>
                </a:solidFill>
              </a:rPr>
              <a:t>541</a:t>
            </a:r>
            <a:r>
              <a:rPr lang="ru-RU" dirty="0" smtClean="0"/>
              <a:t> тысяча человек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(с 2009 года количество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увеличилось на 10%);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 в 2015 год – </a:t>
            </a:r>
            <a:r>
              <a:rPr lang="ru-RU" b="1" dirty="0" smtClean="0">
                <a:solidFill>
                  <a:srgbClr val="C00000"/>
                </a:solidFill>
              </a:rPr>
              <a:t>605</a:t>
            </a:r>
            <a:r>
              <a:rPr lang="ru-RU" dirty="0" smtClean="0"/>
              <a:t> тысяч человек.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сколько детей инвалидов в России последние дан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3168352" cy="17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183880" cy="296608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effectLst/>
              </a:rPr>
              <a:t>Инклюзия</a:t>
            </a:r>
            <a:r>
              <a:rPr lang="ru-RU" dirty="0">
                <a:effectLst/>
              </a:rPr>
              <a:t> (от inclusion – включение) – процесс реального включения людей с инвалидностью в активную общественную </a:t>
            </a:r>
            <a:r>
              <a:rPr lang="ru-RU" dirty="0" smtClean="0">
                <a:effectLst/>
              </a:rPr>
              <a:t>жизнь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538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smtClean="0"/>
              <a:t>РФ </a:t>
            </a:r>
            <a:r>
              <a:rPr lang="ru-RU" b="1" dirty="0"/>
              <a:t>назрела острая необходимость 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/>
              <a:t>понимании  проблем детей-инвалидов</a:t>
            </a:r>
            <a:r>
              <a:rPr lang="ru-RU" dirty="0" smtClean="0"/>
              <a:t>,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уважении и признании их прав</a:t>
            </a:r>
            <a:r>
              <a:rPr lang="ru-RU" dirty="0" smtClean="0"/>
              <a:t>,</a:t>
            </a:r>
          </a:p>
          <a:p>
            <a:r>
              <a:rPr lang="ru-RU" dirty="0"/>
              <a:t>в</a:t>
            </a:r>
            <a:r>
              <a:rPr lang="ru-RU" dirty="0" smtClean="0"/>
              <a:t> желании </a:t>
            </a:r>
            <a:r>
              <a:rPr lang="ru-RU" dirty="0"/>
              <a:t>и </a:t>
            </a:r>
            <a:r>
              <a:rPr lang="ru-RU" dirty="0" smtClean="0"/>
              <a:t>готовности </a:t>
            </a:r>
            <a:r>
              <a:rPr lang="ru-RU" b="1" dirty="0">
                <a:solidFill>
                  <a:srgbClr val="C00000"/>
                </a:solidFill>
              </a:rPr>
              <a:t>включить </a:t>
            </a:r>
            <a:r>
              <a:rPr lang="ru-RU" dirty="0" smtClean="0"/>
              <a:t>«особенных» детей в сообщество.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dn2.slideonline.com/upload/pres/f1589ab9dcc92caa07615f41f679b02feab4d64a/slide-big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dn.slideonline.com/upload/pres/f1589ab9dcc92caa07615f41f679b02feab4d64a/slide-bi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8"/>
            <a:ext cx="9144000" cy="684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69" y="5445224"/>
            <a:ext cx="882047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обществе необходимо изменить отношение к детям-инвалидам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/>
              <a:t>В большинстве своем люди таких детей жалеют. Вообще, это неправильная позиция – жалость – это не есть хорошо. Ни для </a:t>
            </a:r>
            <a:r>
              <a:rPr lang="ru-RU" dirty="0" smtClean="0"/>
              <a:t>инвалидов</a:t>
            </a:r>
            <a:r>
              <a:rPr lang="ru-RU" dirty="0"/>
              <a:t>, ни для любых детей. Это унижение, а надо стремиться, чтобы они были </a:t>
            </a:r>
            <a:r>
              <a:rPr lang="ru-RU" dirty="0" smtClean="0"/>
              <a:t>равноправными» </a:t>
            </a:r>
            <a:r>
              <a:rPr lang="ru-RU" sz="2200" i="1" dirty="0" smtClean="0"/>
              <a:t>(педагог, </a:t>
            </a:r>
            <a:r>
              <a:rPr lang="ru-RU" sz="2200" i="1" dirty="0"/>
              <a:t>Школа-интернат для глухих </a:t>
            </a:r>
            <a:r>
              <a:rPr lang="ru-RU" sz="2200" i="1" dirty="0" smtClean="0"/>
              <a:t>детей, Самара,).</a:t>
            </a:r>
          </a:p>
          <a:p>
            <a:r>
              <a:rPr lang="ru-RU" dirty="0"/>
              <a:t>«Не оглядываются пусть по сторонам, когда они на меня смотрят. </a:t>
            </a:r>
            <a:r>
              <a:rPr lang="ru-RU" dirty="0" smtClean="0"/>
              <a:t>Хочу, </a:t>
            </a:r>
            <a:r>
              <a:rPr lang="ru-RU" dirty="0"/>
              <a:t>чтобы ко мне относились как к обычному человеку» </a:t>
            </a:r>
            <a:r>
              <a:rPr lang="ru-RU" sz="2200" i="1" dirty="0"/>
              <a:t>(Вика, 14 лет, ДЦП, Иркутск).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Картинки по запросу дети инвалиды, плак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248472" cy="14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24936" cy="1309896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исследования  ВЦИОМ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5941288" cy="4482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Отношение российского общества к детям-инвалидам: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/>
              <a:t>отрицательное</a:t>
            </a:r>
            <a:r>
              <a:rPr lang="ru-RU" sz="3200" dirty="0" smtClean="0"/>
              <a:t> </a:t>
            </a:r>
            <a:r>
              <a:rPr lang="ru-RU" sz="3200" dirty="0"/>
              <a:t>– </a:t>
            </a:r>
            <a:r>
              <a:rPr lang="ru-RU" sz="3200" dirty="0" smtClean="0"/>
              <a:t>11</a:t>
            </a:r>
            <a:r>
              <a:rPr lang="ru-RU" sz="3200" dirty="0"/>
              <a:t>% граждан</a:t>
            </a:r>
            <a:r>
              <a:rPr lang="ru-RU" sz="3200" dirty="0" smtClean="0"/>
              <a:t>;</a:t>
            </a:r>
          </a:p>
          <a:p>
            <a:r>
              <a:rPr lang="ru-RU" sz="3200" b="1" dirty="0"/>
              <a:t>б</a:t>
            </a:r>
            <a:r>
              <a:rPr lang="ru-RU" sz="3200" b="1" dirty="0" smtClean="0"/>
              <a:t>езразличное</a:t>
            </a:r>
            <a:r>
              <a:rPr lang="ru-RU" sz="3200" dirty="0" smtClean="0"/>
              <a:t> </a:t>
            </a:r>
            <a:r>
              <a:rPr lang="ru-RU" sz="3200" dirty="0"/>
              <a:t>– </a:t>
            </a:r>
            <a:r>
              <a:rPr lang="ru-RU" sz="3200" dirty="0" smtClean="0"/>
              <a:t>30</a:t>
            </a:r>
            <a:r>
              <a:rPr lang="ru-RU" sz="3200" dirty="0"/>
              <a:t>% </a:t>
            </a:r>
            <a:r>
              <a:rPr lang="ru-RU" sz="3200" dirty="0" smtClean="0"/>
              <a:t>граждан;</a:t>
            </a:r>
          </a:p>
          <a:p>
            <a:r>
              <a:rPr lang="ru-RU" sz="3200" b="1" dirty="0"/>
              <a:t>с</a:t>
            </a:r>
            <a:r>
              <a:rPr lang="ru-RU" sz="3200" b="1" dirty="0" smtClean="0"/>
              <a:t>очувственное</a:t>
            </a:r>
            <a:r>
              <a:rPr lang="ru-RU" sz="3200" dirty="0" smtClean="0"/>
              <a:t> </a:t>
            </a:r>
            <a:r>
              <a:rPr lang="ru-RU" sz="3200" dirty="0"/>
              <a:t>– </a:t>
            </a:r>
            <a:r>
              <a:rPr lang="ru-RU" sz="3200" dirty="0" smtClean="0"/>
              <a:t>43</a:t>
            </a:r>
            <a:r>
              <a:rPr lang="ru-RU" sz="3200" dirty="0"/>
              <a:t>% граждан</a:t>
            </a:r>
            <a:r>
              <a:rPr lang="ru-RU" sz="3200" dirty="0" smtClean="0"/>
              <a:t>;</a:t>
            </a:r>
          </a:p>
          <a:p>
            <a:r>
              <a:rPr lang="ru-RU" sz="3200" b="1" dirty="0" smtClean="0"/>
              <a:t>обычное </a:t>
            </a:r>
            <a:r>
              <a:rPr lang="ru-RU" sz="3200" dirty="0" smtClean="0"/>
              <a:t>– 6</a:t>
            </a:r>
            <a:r>
              <a:rPr lang="ru-RU" sz="3200" dirty="0"/>
              <a:t>% граждан; </a:t>
            </a:r>
            <a:endParaRPr lang="ru-RU" sz="3200" dirty="0" smtClean="0"/>
          </a:p>
          <a:p>
            <a:r>
              <a:rPr lang="ru-RU" sz="3200" b="1" dirty="0"/>
              <a:t>п</a:t>
            </a:r>
            <a:r>
              <a:rPr lang="ru-RU" sz="3200" b="1" dirty="0" smtClean="0"/>
              <a:t>ринимающее</a:t>
            </a:r>
            <a:r>
              <a:rPr lang="ru-RU" sz="3200" dirty="0" smtClean="0"/>
              <a:t> – </a:t>
            </a:r>
            <a:r>
              <a:rPr lang="ru-RU" sz="3200" dirty="0"/>
              <a:t>5</a:t>
            </a:r>
            <a:r>
              <a:rPr lang="ru-RU" sz="3200" dirty="0" smtClean="0"/>
              <a:t>% граждан; </a:t>
            </a:r>
          </a:p>
          <a:p>
            <a:r>
              <a:rPr lang="ru-RU" sz="3200" b="1" dirty="0"/>
              <a:t>з</a:t>
            </a:r>
            <a:r>
              <a:rPr lang="ru-RU" sz="3200" b="1" dirty="0" smtClean="0"/>
              <a:t>атрудняюсь </a:t>
            </a:r>
            <a:r>
              <a:rPr lang="ru-RU" sz="3200" b="1" dirty="0"/>
              <a:t>ответить </a:t>
            </a:r>
            <a:r>
              <a:rPr lang="ru-RU" sz="3200" dirty="0"/>
              <a:t>– 5</a:t>
            </a:r>
            <a:r>
              <a:rPr lang="ru-RU" sz="3200" dirty="0" smtClean="0"/>
              <a:t>% граждан.</a:t>
            </a:r>
            <a:endParaRPr lang="ru-RU" sz="3200" dirty="0"/>
          </a:p>
        </p:txBody>
      </p:sp>
      <p:pic>
        <p:nvPicPr>
          <p:cNvPr id="5122" name="Picture 2" descr="Картинки по запросу дети инвалиды, плак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377416"/>
            <a:ext cx="2376264" cy="28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709</TotalTime>
  <Words>442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Verdana</vt:lpstr>
      <vt:lpstr>Wingdings 2</vt:lpstr>
      <vt:lpstr>Аспект</vt:lpstr>
      <vt:lpstr>Особенный ребенок. Инклюзивное образование – равный доступ к качественному образованию</vt:lpstr>
      <vt:lpstr>Дети с инвалидностью - </vt:lpstr>
      <vt:lpstr>Дети с ограниченными возможностями здоровья (ОВЗ) - </vt:lpstr>
      <vt:lpstr>Статистика Минздрава РФ </vt:lpstr>
      <vt:lpstr>Инклюзия (от inclusion – включение) – процесс реального включения людей с инвалидностью в активную общественную жизнь </vt:lpstr>
      <vt:lpstr>Презентация PowerPoint</vt:lpstr>
      <vt:lpstr>Презентация PowerPoint</vt:lpstr>
      <vt:lpstr>В обществе необходимо изменить отношение к детям-инвалидам</vt:lpstr>
      <vt:lpstr>Результаты исследования  ВЦИОМ </vt:lpstr>
      <vt:lpstr>Ребенок с особенностями развития прежде всего ребенок</vt:lpstr>
      <vt:lpstr>Презентация PowerPoint</vt:lpstr>
      <vt:lpstr>Инклюзивное образование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Особенный ребенок. Инклюзивное образование – равный доступ к качественному образованию</dc:title>
  <dc:creator>Olga Borisovna</dc:creator>
  <cp:lastModifiedBy>Золотой Ключ</cp:lastModifiedBy>
  <cp:revision>31</cp:revision>
  <dcterms:created xsi:type="dcterms:W3CDTF">2017-04-04T10:37:22Z</dcterms:created>
  <dcterms:modified xsi:type="dcterms:W3CDTF">2017-04-13T08:27:51Z</dcterms:modified>
</cp:coreProperties>
</file>